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2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61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00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2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3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9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3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0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8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7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E095E5-706B-44E8-9CC5-92DA7E7FFB0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E50A6-F74C-49C5-A547-1FDF8AD9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01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smsfullsetu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spersky.com/small-to-medium-business-security/downloads/next-edr-optimu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-en.kaspersky.com/small-to-medium-business-security/downloads/next-edr-optimum-tria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icrosoft.com/en-us/download/details.aspx?id=104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2DEA8-7ADF-5187-BAB2-4CD89408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9633"/>
            <a:ext cx="10515600" cy="321873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👋</a:t>
            </a:r>
            <a:r>
              <a:rPr lang="en-US" dirty="0"/>
              <a:t> </a:t>
            </a:r>
            <a:r>
              <a:rPr lang="en-US" sz="5400" b="1" dirty="0">
                <a:latin typeface="Arial Black" panose="020B0A04020102020204" pitchFamily="34" charset="0"/>
              </a:rPr>
              <a:t>Hello gentlemen,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latin typeface="Agency FB" panose="020B0503020202020204" pitchFamily="34" charset="0"/>
              </a:rPr>
              <a:t>In this presentation, I will be introducing EDR, EDR components, and its deployment.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9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D236-2319-80AA-8611-417B2FDE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917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4. Installing SSMS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DFF-5ECF-95BF-1F34-1F380FBD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3019699"/>
            <a:ext cx="10332720" cy="27504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Server Management Studio or SSMS is a GUI tool. It provides a user-friendly interface to manage SQL Server databases, making tasks like querying, database design, and server management easier through menus and visual tools.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download SSMS click on this link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https://aka.ms/ssmsfullsetup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run the setup.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1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4F823-312B-F474-F947-36E20873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594948"/>
            <a:ext cx="4780552" cy="26877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4FEBB-DDA4-4CAB-C060-D51226567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44" y="4091668"/>
            <a:ext cx="4780551" cy="2687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B5B34-A536-BC38-E92E-C6A04C3B2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4117925"/>
            <a:ext cx="4780551" cy="2687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32A5C-1B48-419D-576A-CF2E1A75E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56" y="580453"/>
            <a:ext cx="4780552" cy="2687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062F0-01D8-6967-4049-7B9A5A992E5E}"/>
              </a:ext>
            </a:extLst>
          </p:cNvPr>
          <p:cNvSpPr txBox="1"/>
          <p:nvPr/>
        </p:nvSpPr>
        <p:spPr>
          <a:xfrm>
            <a:off x="621792" y="180343"/>
            <a:ext cx="4780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Install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3034D-F3AC-771F-3180-556551C6A53C}"/>
              </a:ext>
            </a:extLst>
          </p:cNvPr>
          <p:cNvSpPr txBox="1"/>
          <p:nvPr/>
        </p:nvSpPr>
        <p:spPr>
          <a:xfrm>
            <a:off x="646176" y="3697735"/>
            <a:ext cx="47805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Press Win button and Type SSMS and open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69AA6-41B4-5527-0CFD-0A703BDE2C60}"/>
              </a:ext>
            </a:extLst>
          </p:cNvPr>
          <p:cNvSpPr txBox="1"/>
          <p:nvPr/>
        </p:nvSpPr>
        <p:spPr>
          <a:xfrm>
            <a:off x="6783560" y="197284"/>
            <a:ext cx="4780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Close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864E2-94D2-6826-0938-F4D3D37941B7}"/>
              </a:ext>
            </a:extLst>
          </p:cNvPr>
          <p:cNvSpPr txBox="1"/>
          <p:nvPr/>
        </p:nvSpPr>
        <p:spPr>
          <a:xfrm>
            <a:off x="6743700" y="3703831"/>
            <a:ext cx="49847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Trust Server cert and Click on Connect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491325-66CF-E87F-BB11-B8C3BC54AACC}"/>
              </a:ext>
            </a:extLst>
          </p:cNvPr>
          <p:cNvSpPr/>
          <p:nvPr/>
        </p:nvSpPr>
        <p:spPr>
          <a:xfrm>
            <a:off x="2549532" y="2659676"/>
            <a:ext cx="475023" cy="153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364C42-3510-DEEF-FB63-1AC103A8C95D}"/>
              </a:ext>
            </a:extLst>
          </p:cNvPr>
          <p:cNvSpPr/>
          <p:nvPr/>
        </p:nvSpPr>
        <p:spPr>
          <a:xfrm>
            <a:off x="718387" y="4688307"/>
            <a:ext cx="2868875" cy="284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77F57C-8233-A6C9-18A2-07FEA07F8041}"/>
              </a:ext>
            </a:extLst>
          </p:cNvPr>
          <p:cNvSpPr/>
          <p:nvPr/>
        </p:nvSpPr>
        <p:spPr>
          <a:xfrm>
            <a:off x="8985200" y="2635326"/>
            <a:ext cx="475323" cy="17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85E6D0-B817-E6B2-A89B-06A47F740390}"/>
              </a:ext>
            </a:extLst>
          </p:cNvPr>
          <p:cNvSpPr/>
          <p:nvPr/>
        </p:nvSpPr>
        <p:spPr>
          <a:xfrm>
            <a:off x="9004758" y="5775883"/>
            <a:ext cx="588291" cy="11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825EB0-AF87-1A67-C334-E7F474F2C58D}"/>
              </a:ext>
            </a:extLst>
          </p:cNvPr>
          <p:cNvSpPr/>
          <p:nvPr/>
        </p:nvSpPr>
        <p:spPr>
          <a:xfrm>
            <a:off x="8922815" y="6107487"/>
            <a:ext cx="285515" cy="11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1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3AC129-EC6E-844F-B0D5-5C17F6A1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3" y="1058603"/>
            <a:ext cx="10315074" cy="5799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7A767-2E9A-0843-A70E-156F99AFAA36}"/>
              </a:ext>
            </a:extLst>
          </p:cNvPr>
          <p:cNvSpPr txBox="1"/>
          <p:nvPr/>
        </p:nvSpPr>
        <p:spPr>
          <a:xfrm>
            <a:off x="0" y="439131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our SQL server and SSMS installed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421828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34246-C459-235C-73CF-0DD7BF3E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145411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5. Installing Kaspersky Security Center 15.1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9A60F6-F788-CA00-0A58-C478DF0D0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85090"/>
            <a:ext cx="10515600" cy="2285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Kaspersky Security Center is a unified command center that lets IT administrators manage all the security software for every device in a business from a single location.</a:t>
            </a: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Install KSC open the below in the browser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https://www.kaspersky.com/small-to-medium-business-security/downloads/next-edr-optimum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5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1AE0C77-D7DC-7550-F036-25B57557B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" y="555948"/>
            <a:ext cx="5218139" cy="3005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713959-087E-F5D6-3A58-C1C37AC85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34" y="550518"/>
            <a:ext cx="5402079" cy="30112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63D83B-CE2A-73B4-BE0A-6FF4278B988E}"/>
              </a:ext>
            </a:extLst>
          </p:cNvPr>
          <p:cNvSpPr txBox="1"/>
          <p:nvPr/>
        </p:nvSpPr>
        <p:spPr>
          <a:xfrm>
            <a:off x="162463" y="150408"/>
            <a:ext cx="578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KSC Window distributive and click download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6E6072-F5D0-9158-5E0D-BF3BE79BF6AB}"/>
              </a:ext>
            </a:extLst>
          </p:cNvPr>
          <p:cNvSpPr txBox="1"/>
          <p:nvPr/>
        </p:nvSpPr>
        <p:spPr>
          <a:xfrm>
            <a:off x="6065975" y="140578"/>
            <a:ext cx="628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downloaded run the setup and click on Install KSC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B98AE4-06B3-9982-BE68-B2090DDF7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" y="4112682"/>
            <a:ext cx="5218139" cy="27084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52B94E-E42C-53B4-D912-D8479FF55DAB}"/>
              </a:ext>
            </a:extLst>
          </p:cNvPr>
          <p:cNvSpPr txBox="1"/>
          <p:nvPr/>
        </p:nvSpPr>
        <p:spPr>
          <a:xfrm>
            <a:off x="386248" y="3712572"/>
            <a:ext cx="521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53EEB4-356D-5E93-EA8C-28CADD56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60" y="4112681"/>
            <a:ext cx="5250199" cy="27084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589CD7-EBCC-55F4-B721-9FAB3A70345B}"/>
              </a:ext>
            </a:extLst>
          </p:cNvPr>
          <p:cNvSpPr txBox="1"/>
          <p:nvPr/>
        </p:nvSpPr>
        <p:spPr>
          <a:xfrm>
            <a:off x="6585482" y="3746988"/>
            <a:ext cx="521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A74E3C-04F8-7E12-4C3B-9B6E0CFACCEA}"/>
              </a:ext>
            </a:extLst>
          </p:cNvPr>
          <p:cNvGrpSpPr/>
          <p:nvPr/>
        </p:nvGrpSpPr>
        <p:grpSpPr>
          <a:xfrm>
            <a:off x="371285" y="3145583"/>
            <a:ext cx="511305" cy="406929"/>
            <a:chOff x="3673642" y="3978442"/>
            <a:chExt cx="978569" cy="86472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462A843F-3612-7A09-5362-9D018370D66E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400408-33BA-7544-9533-53591B7B08C0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BED75A-67FE-EAA6-DF34-08A4073459A0}"/>
              </a:ext>
            </a:extLst>
          </p:cNvPr>
          <p:cNvGrpSpPr/>
          <p:nvPr/>
        </p:nvGrpSpPr>
        <p:grpSpPr>
          <a:xfrm>
            <a:off x="6587325" y="6409593"/>
            <a:ext cx="511305" cy="406929"/>
            <a:chOff x="3673642" y="3978442"/>
            <a:chExt cx="978569" cy="864722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83F2BD67-5B2C-B93B-2855-382A04CEC3C0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90DA91-145C-383C-AF6C-BCFA9D2FD277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973F06-4261-5C8D-39AA-D61D9CC271CF}"/>
              </a:ext>
            </a:extLst>
          </p:cNvPr>
          <p:cNvGrpSpPr/>
          <p:nvPr/>
        </p:nvGrpSpPr>
        <p:grpSpPr>
          <a:xfrm>
            <a:off x="403095" y="6417621"/>
            <a:ext cx="511305" cy="406929"/>
            <a:chOff x="3673642" y="3978442"/>
            <a:chExt cx="978569" cy="864722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0A23421-4BBD-93AE-FC27-BF8B323F1C01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C126EF-BCC2-16D1-A7DA-ADFA1F830A6B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E281C4-C29E-C0D0-D012-962742563C95}"/>
              </a:ext>
            </a:extLst>
          </p:cNvPr>
          <p:cNvGrpSpPr/>
          <p:nvPr/>
        </p:nvGrpSpPr>
        <p:grpSpPr>
          <a:xfrm>
            <a:off x="6442947" y="3153055"/>
            <a:ext cx="511305" cy="406929"/>
            <a:chOff x="3673642" y="3978442"/>
            <a:chExt cx="978569" cy="864722"/>
          </a:xfrm>
        </p:grpSpPr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C20DECCC-B8EB-8F4B-F5C5-714933D2F1D3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271FF5-F97E-F527-39CE-1A68095DA56D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4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BF5092-9648-01D8-3310-0F56F0ED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3" y="417061"/>
            <a:ext cx="4404116" cy="293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41DA9F-B72D-C007-9545-F9B9A6E8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01" y="417061"/>
            <a:ext cx="4406695" cy="2936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27047-151D-EFDE-4B5A-3977D175F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3" y="3905881"/>
            <a:ext cx="4404116" cy="2936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C75B9-D5C2-B1D5-FF00-F4C30E8B5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02" y="3905881"/>
            <a:ext cx="4406695" cy="2937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F8EB9-C723-4743-2208-0D6AA61EA647}"/>
              </a:ext>
            </a:extLst>
          </p:cNvPr>
          <p:cNvSpPr txBox="1"/>
          <p:nvPr/>
        </p:nvSpPr>
        <p:spPr>
          <a:xfrm>
            <a:off x="721893" y="3529364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8D80D-6A71-7665-E4B2-4D9D25E3B62F}"/>
              </a:ext>
            </a:extLst>
          </p:cNvPr>
          <p:cNvGrpSpPr/>
          <p:nvPr/>
        </p:nvGrpSpPr>
        <p:grpSpPr>
          <a:xfrm>
            <a:off x="730720" y="2922271"/>
            <a:ext cx="431542" cy="406929"/>
            <a:chOff x="3673642" y="3978442"/>
            <a:chExt cx="978569" cy="86472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1F10AFE-1242-461F-6093-97664BAEE569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F639F0-4710-F0BA-BAB7-0FE00523E72D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413ED5-FB74-CBC3-C03C-B6242B3C8DB5}"/>
              </a:ext>
            </a:extLst>
          </p:cNvPr>
          <p:cNvSpPr txBox="1"/>
          <p:nvPr/>
        </p:nvSpPr>
        <p:spPr>
          <a:xfrm>
            <a:off x="745957" y="5625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70464F-7A4F-5D38-0C86-2984850AFE59}"/>
              </a:ext>
            </a:extLst>
          </p:cNvPr>
          <p:cNvGrpSpPr/>
          <p:nvPr/>
        </p:nvGrpSpPr>
        <p:grpSpPr>
          <a:xfrm>
            <a:off x="6979119" y="2945775"/>
            <a:ext cx="431542" cy="406929"/>
            <a:chOff x="3673642" y="3978442"/>
            <a:chExt cx="978569" cy="864722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373013E1-5479-B473-5C9C-59DD161ED3AB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F66DC7-8511-80FE-969B-841DBCEB640B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38EB9-22F0-CF9E-33E3-8A0CA20B924F}"/>
              </a:ext>
            </a:extLst>
          </p:cNvPr>
          <p:cNvGrpSpPr/>
          <p:nvPr/>
        </p:nvGrpSpPr>
        <p:grpSpPr>
          <a:xfrm>
            <a:off x="7003183" y="6419443"/>
            <a:ext cx="431542" cy="406929"/>
            <a:chOff x="3673642" y="3978442"/>
            <a:chExt cx="978569" cy="864722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6FAE3AF7-85C0-FA29-3221-6DAC19CA3317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592C1B-F059-F860-06D7-6A7DE37CAE43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1A193A-6E35-0C7F-73F0-E2B70901F79F}"/>
              </a:ext>
            </a:extLst>
          </p:cNvPr>
          <p:cNvGrpSpPr/>
          <p:nvPr/>
        </p:nvGrpSpPr>
        <p:grpSpPr>
          <a:xfrm>
            <a:off x="722698" y="6427188"/>
            <a:ext cx="431542" cy="406929"/>
            <a:chOff x="3673642" y="3978442"/>
            <a:chExt cx="978569" cy="864722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D16101F8-431B-5752-C1CE-337F168A257A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4250EE-4939-21FE-42FB-1674CFBB06BC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CDC4507-6B96-270E-32D5-FA1F2FBE5FFC}"/>
              </a:ext>
            </a:extLst>
          </p:cNvPr>
          <p:cNvSpPr txBox="1"/>
          <p:nvPr/>
        </p:nvSpPr>
        <p:spPr>
          <a:xfrm>
            <a:off x="6970290" y="3486006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3F33F-AA23-8402-20D7-6B48A0C05851}"/>
              </a:ext>
            </a:extLst>
          </p:cNvPr>
          <p:cNvSpPr txBox="1"/>
          <p:nvPr/>
        </p:nvSpPr>
        <p:spPr>
          <a:xfrm>
            <a:off x="6978312" y="48232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</p:spTree>
    <p:extLst>
      <p:ext uri="{BB962C8B-B14F-4D97-AF65-F5344CB8AC3E}">
        <p14:creationId xmlns:p14="http://schemas.microsoft.com/office/powerpoint/2010/main" val="94887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2C1F4-A8B4-866D-7F05-1A322C5F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6" y="424476"/>
            <a:ext cx="4468841" cy="297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53B68-4F6B-B35A-732E-DDA4126E8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03" y="389812"/>
            <a:ext cx="4468841" cy="2955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607A0-02C9-09E4-5A51-C573BCE9D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7" y="3834063"/>
            <a:ext cx="4468840" cy="2979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B67AA-3ED1-AB61-BBB1-A99292CC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4" y="3834062"/>
            <a:ext cx="4463303" cy="2979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4A4429-3424-EAC8-0D8B-D865F8C34617}"/>
              </a:ext>
            </a:extLst>
          </p:cNvPr>
          <p:cNvSpPr txBox="1"/>
          <p:nvPr/>
        </p:nvSpPr>
        <p:spPr>
          <a:xfrm>
            <a:off x="771402" y="72190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3BED2-2C95-26A6-B3AE-3CB5372BFBCE}"/>
              </a:ext>
            </a:extLst>
          </p:cNvPr>
          <p:cNvGrpSpPr/>
          <p:nvPr/>
        </p:nvGrpSpPr>
        <p:grpSpPr>
          <a:xfrm>
            <a:off x="939266" y="2986163"/>
            <a:ext cx="431542" cy="406929"/>
            <a:chOff x="3673642" y="3978442"/>
            <a:chExt cx="978569" cy="864722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CEA7209-4470-C2F5-A9A6-3D73EF700F37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A4947-99C5-6F5A-114B-93DC928AC8A1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85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29DBF8-9ADC-40A4-2D12-06C67505B2A1}"/>
              </a:ext>
            </a:extLst>
          </p:cNvPr>
          <p:cNvSpPr txBox="1"/>
          <p:nvPr/>
        </p:nvSpPr>
        <p:spPr>
          <a:xfrm>
            <a:off x="6634791" y="3444023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you SQL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click 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91276-7B99-4C41-54EB-02AF7B1F801F}"/>
              </a:ext>
            </a:extLst>
          </p:cNvPr>
          <p:cNvSpPr txBox="1"/>
          <p:nvPr/>
        </p:nvSpPr>
        <p:spPr>
          <a:xfrm>
            <a:off x="771402" y="351072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Browse button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E356E-DFB1-6BE5-1B70-DD888E5A3615}"/>
              </a:ext>
            </a:extLst>
          </p:cNvPr>
          <p:cNvSpPr txBox="1"/>
          <p:nvPr/>
        </p:nvSpPr>
        <p:spPr>
          <a:xfrm>
            <a:off x="7003761" y="32088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7DF44F-561C-E641-A11F-B4373910970A}"/>
              </a:ext>
            </a:extLst>
          </p:cNvPr>
          <p:cNvGrpSpPr/>
          <p:nvPr/>
        </p:nvGrpSpPr>
        <p:grpSpPr>
          <a:xfrm>
            <a:off x="6930993" y="2930015"/>
            <a:ext cx="431542" cy="400110"/>
            <a:chOff x="3673642" y="3978442"/>
            <a:chExt cx="978569" cy="850232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6DF9ABD9-CDE7-BEC6-2D3E-69C2E8F997FA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07E936-34F6-029E-CB95-069F93A8B947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D3BBB2-213A-1B34-16D8-840D7F42A328}"/>
              </a:ext>
            </a:extLst>
          </p:cNvPr>
          <p:cNvGrpSpPr/>
          <p:nvPr/>
        </p:nvGrpSpPr>
        <p:grpSpPr>
          <a:xfrm>
            <a:off x="6955057" y="6387360"/>
            <a:ext cx="431542" cy="400110"/>
            <a:chOff x="3673642" y="3978442"/>
            <a:chExt cx="978569" cy="850232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3486690-C415-3583-C2C3-CCEE2E4103F6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7C18A2-6D95-3C90-D87B-95EEE595935C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7B6240-6CFA-0DBF-0E80-DA63936D9763}"/>
              </a:ext>
            </a:extLst>
          </p:cNvPr>
          <p:cNvGrpSpPr/>
          <p:nvPr/>
        </p:nvGrpSpPr>
        <p:grpSpPr>
          <a:xfrm>
            <a:off x="963335" y="6395106"/>
            <a:ext cx="431542" cy="400110"/>
            <a:chOff x="3673642" y="3978442"/>
            <a:chExt cx="978569" cy="850232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1E5F50D-D380-76D1-5AAE-482B8D4EC975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CA932-1CFF-055F-4D40-F7F52A68CEC5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52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A75FD-202C-978D-0A3B-8C9D3550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2" y="532047"/>
            <a:ext cx="4192969" cy="2795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5B35A-23C8-C908-80BB-77C9E367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89" y="494597"/>
            <a:ext cx="4192969" cy="279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D61E1-199F-C55D-A0B3-FF3CD259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0" y="4030594"/>
            <a:ext cx="4192971" cy="2795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CC055D-8205-40E6-6D9B-37E030D7C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06" y="4027286"/>
            <a:ext cx="4195452" cy="2796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27F03-88CF-FE44-A2FB-4FF031AB3673}"/>
              </a:ext>
            </a:extLst>
          </p:cNvPr>
          <p:cNvSpPr txBox="1"/>
          <p:nvPr/>
        </p:nvSpPr>
        <p:spPr>
          <a:xfrm>
            <a:off x="649147" y="153690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F7142-8813-EF1F-D631-4B9F82B79580}"/>
              </a:ext>
            </a:extLst>
          </p:cNvPr>
          <p:cNvSpPr txBox="1"/>
          <p:nvPr/>
        </p:nvSpPr>
        <p:spPr>
          <a:xfrm>
            <a:off x="7106091" y="129628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E46E30-EBCA-93F3-904B-BBCC9F53F6B4}"/>
              </a:ext>
            </a:extLst>
          </p:cNvPr>
          <p:cNvSpPr txBox="1"/>
          <p:nvPr/>
        </p:nvSpPr>
        <p:spPr>
          <a:xfrm>
            <a:off x="665186" y="3650869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097F5-38F2-3D26-6287-76ECC19FD87A}"/>
              </a:ext>
            </a:extLst>
          </p:cNvPr>
          <p:cNvSpPr txBox="1"/>
          <p:nvPr/>
        </p:nvSpPr>
        <p:spPr>
          <a:xfrm>
            <a:off x="7138172" y="365889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your language and Click OK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CC4A3-DDD7-7A66-ECD3-03677959792A}"/>
              </a:ext>
            </a:extLst>
          </p:cNvPr>
          <p:cNvGrpSpPr/>
          <p:nvPr/>
        </p:nvGrpSpPr>
        <p:grpSpPr>
          <a:xfrm>
            <a:off x="780082" y="2908968"/>
            <a:ext cx="431542" cy="400110"/>
            <a:chOff x="3673642" y="3978442"/>
            <a:chExt cx="978569" cy="850232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2CF9123-47CF-A3D5-A7F4-02C32542F4FC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2686C6-A3BC-379B-1FE0-2A647B90CAA2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AFEC71-279D-D8C7-F9D7-6E910D5DEE37}"/>
              </a:ext>
            </a:extLst>
          </p:cNvPr>
          <p:cNvGrpSpPr/>
          <p:nvPr/>
        </p:nvGrpSpPr>
        <p:grpSpPr>
          <a:xfrm>
            <a:off x="7253068" y="2884630"/>
            <a:ext cx="431542" cy="400110"/>
            <a:chOff x="3673642" y="3978442"/>
            <a:chExt cx="978569" cy="850232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8D5ECBA-8D90-7741-0157-A093152645B7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1B8B12-03DD-1891-0B45-5C6516B3CA81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34A113-E1E3-3F33-284A-66B0B6B867F0}"/>
              </a:ext>
            </a:extLst>
          </p:cNvPr>
          <p:cNvGrpSpPr/>
          <p:nvPr/>
        </p:nvGrpSpPr>
        <p:grpSpPr>
          <a:xfrm>
            <a:off x="764040" y="6405868"/>
            <a:ext cx="431542" cy="400110"/>
            <a:chOff x="3673642" y="3978442"/>
            <a:chExt cx="978569" cy="850232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1502105-A6E6-B769-A81B-C2E035AFBBD8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D11E70-C492-9F59-59D2-CC856644C626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15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8B1E14-2BE7-3870-DD51-C440DAA5857A}"/>
              </a:ext>
            </a:extLst>
          </p:cNvPr>
          <p:cNvGrpSpPr/>
          <p:nvPr/>
        </p:nvGrpSpPr>
        <p:grpSpPr>
          <a:xfrm>
            <a:off x="7253067" y="6413614"/>
            <a:ext cx="431542" cy="400110"/>
            <a:chOff x="3673642" y="3978442"/>
            <a:chExt cx="978569" cy="850232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FA4C3206-BFD5-EED4-051F-429AEF19636B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87C920-0191-65A6-35F4-65B0B09B2515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18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B40AA-4A01-ED71-11EB-2C4B44D8C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" y="560406"/>
            <a:ext cx="4090737" cy="2728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93849-494F-613F-215B-8E855AEAB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" y="4051166"/>
            <a:ext cx="4090737" cy="272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8E132-2536-173F-C956-C2A33C98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21" y="560405"/>
            <a:ext cx="4095252" cy="2728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1C991-851E-E14A-37B0-26C5BF4C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32" y="4051166"/>
            <a:ext cx="4088141" cy="2728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BCBAD0-537D-1095-7332-417D3D136229}"/>
              </a:ext>
            </a:extLst>
          </p:cNvPr>
          <p:cNvSpPr txBox="1"/>
          <p:nvPr/>
        </p:nvSpPr>
        <p:spPr>
          <a:xfrm>
            <a:off x="552892" y="15369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6C57D9-F863-6544-E56F-51A42DFD7061}"/>
              </a:ext>
            </a:extLst>
          </p:cNvPr>
          <p:cNvGrpSpPr/>
          <p:nvPr/>
        </p:nvGrpSpPr>
        <p:grpSpPr>
          <a:xfrm>
            <a:off x="715914" y="6358018"/>
            <a:ext cx="431542" cy="400110"/>
            <a:chOff x="3673642" y="3978442"/>
            <a:chExt cx="978569" cy="850232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D19519CC-D14F-932F-B6F0-491648C55234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5A95F5-56D5-4BCF-D9C8-C9003ECAA62A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BBD2FD6-8C83-BCB3-6660-69758E37DB32}"/>
              </a:ext>
            </a:extLst>
          </p:cNvPr>
          <p:cNvSpPr txBox="1"/>
          <p:nvPr/>
        </p:nvSpPr>
        <p:spPr>
          <a:xfrm>
            <a:off x="7202340" y="209839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05BCB-EA56-3DFE-E905-9A7F9FAEBEF1}"/>
              </a:ext>
            </a:extLst>
          </p:cNvPr>
          <p:cNvSpPr txBox="1"/>
          <p:nvPr/>
        </p:nvSpPr>
        <p:spPr>
          <a:xfrm>
            <a:off x="560914" y="3707016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 the terms and click Next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C50D6-1E46-B9F4-C807-66854D5EC32D}"/>
              </a:ext>
            </a:extLst>
          </p:cNvPr>
          <p:cNvSpPr txBox="1"/>
          <p:nvPr/>
        </p:nvSpPr>
        <p:spPr>
          <a:xfrm>
            <a:off x="7306616" y="3715038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the loop back IP and click Next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1AA55D-FB11-83F2-67C5-2A553890AFDC}"/>
              </a:ext>
            </a:extLst>
          </p:cNvPr>
          <p:cNvGrpSpPr/>
          <p:nvPr/>
        </p:nvGrpSpPr>
        <p:grpSpPr>
          <a:xfrm>
            <a:off x="7397447" y="6366040"/>
            <a:ext cx="431542" cy="400110"/>
            <a:chOff x="3673642" y="3978442"/>
            <a:chExt cx="978569" cy="850232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DB80E3C9-960D-5FF5-AF67-ED329D625848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C845D7-0F56-1ED2-60C7-E4D1E5827E4D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FEF4EB-2B56-1045-D8E9-2C942C1FCEF3}"/>
              </a:ext>
            </a:extLst>
          </p:cNvPr>
          <p:cNvGrpSpPr/>
          <p:nvPr/>
        </p:nvGrpSpPr>
        <p:grpSpPr>
          <a:xfrm>
            <a:off x="7373387" y="2876607"/>
            <a:ext cx="431542" cy="400110"/>
            <a:chOff x="3673642" y="3978442"/>
            <a:chExt cx="978569" cy="850232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EC91D80-8081-048B-2E2E-8437B3AA40D5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14C7A4-66EE-E68A-9330-0235E2B1E50A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414CBA-6450-2BCB-0782-55B5D654E5B8}"/>
              </a:ext>
            </a:extLst>
          </p:cNvPr>
          <p:cNvGrpSpPr/>
          <p:nvPr/>
        </p:nvGrpSpPr>
        <p:grpSpPr>
          <a:xfrm>
            <a:off x="739979" y="2884627"/>
            <a:ext cx="431542" cy="400110"/>
            <a:chOff x="3673642" y="3978442"/>
            <a:chExt cx="978569" cy="850232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3940F8D-8AD9-FBCC-DED9-A65760174F5D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8C9310-1150-A6A1-5E34-F2D1090BC9C6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17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05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29760-7C16-36F4-4D4C-08DD1C2FB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2" y="561604"/>
            <a:ext cx="4154705" cy="276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ECFB-21A4-D8A0-2C2D-8D4CDBDC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2" y="4032883"/>
            <a:ext cx="4154705" cy="277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C89F5-5327-27F4-7DC2-2436450F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53" y="561604"/>
            <a:ext cx="4154705" cy="2769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F37E63-EA8C-C5B0-181B-C9676B555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6" y="4032882"/>
            <a:ext cx="4159472" cy="2772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F5F6B0-8833-E276-2352-32218D89C7E4}"/>
              </a:ext>
            </a:extLst>
          </p:cNvPr>
          <p:cNvSpPr txBox="1"/>
          <p:nvPr/>
        </p:nvSpPr>
        <p:spPr>
          <a:xfrm>
            <a:off x="504766" y="15369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C65C32-1716-7D29-D8CD-E86374BC4F19}"/>
              </a:ext>
            </a:extLst>
          </p:cNvPr>
          <p:cNvGrpSpPr/>
          <p:nvPr/>
        </p:nvGrpSpPr>
        <p:grpSpPr>
          <a:xfrm>
            <a:off x="643727" y="2916987"/>
            <a:ext cx="431542" cy="400110"/>
            <a:chOff x="3673642" y="3978442"/>
            <a:chExt cx="978569" cy="850232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1BFAE201-B683-6E81-23E1-95BAE6C3A7D3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0E101-0EC2-1192-4FA1-63EAB5265D64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24E989-DF93-C22F-82D3-AD067C07A466}"/>
              </a:ext>
            </a:extLst>
          </p:cNvPr>
          <p:cNvSpPr txBox="1"/>
          <p:nvPr/>
        </p:nvSpPr>
        <p:spPr>
          <a:xfrm>
            <a:off x="7266512" y="193797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F80F7C-75CE-9A44-0F03-5EA594229A24}"/>
              </a:ext>
            </a:extLst>
          </p:cNvPr>
          <p:cNvSpPr txBox="1"/>
          <p:nvPr/>
        </p:nvSpPr>
        <p:spPr>
          <a:xfrm>
            <a:off x="7306618" y="3634833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Don’t check and click Next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F4096-9158-A742-DC20-F0E8C0BDFA5D}"/>
              </a:ext>
            </a:extLst>
          </p:cNvPr>
          <p:cNvSpPr txBox="1"/>
          <p:nvPr/>
        </p:nvSpPr>
        <p:spPr>
          <a:xfrm>
            <a:off x="488723" y="366691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Next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88FB71-43AA-0866-F7DA-264536DC1E78}"/>
              </a:ext>
            </a:extLst>
          </p:cNvPr>
          <p:cNvGrpSpPr/>
          <p:nvPr/>
        </p:nvGrpSpPr>
        <p:grpSpPr>
          <a:xfrm>
            <a:off x="7421514" y="2908967"/>
            <a:ext cx="431542" cy="400110"/>
            <a:chOff x="3673642" y="3978442"/>
            <a:chExt cx="978569" cy="850232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0386D02-BACD-BA95-C26A-CACD37514E5A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5F6E-1D16-4384-E603-10DA581043FB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09B32E-8F5E-4A88-613D-B71D9A4D9EDA}"/>
              </a:ext>
            </a:extLst>
          </p:cNvPr>
          <p:cNvGrpSpPr/>
          <p:nvPr/>
        </p:nvGrpSpPr>
        <p:grpSpPr>
          <a:xfrm>
            <a:off x="635707" y="6389824"/>
            <a:ext cx="431542" cy="400110"/>
            <a:chOff x="3673642" y="3978442"/>
            <a:chExt cx="978569" cy="850232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A6AA596-923E-4C11-D082-8E2156B80659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DC8287-CC23-060C-3F18-861F37234630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B44119-4D11-0689-834B-558BEA49961B}"/>
              </a:ext>
            </a:extLst>
          </p:cNvPr>
          <p:cNvGrpSpPr/>
          <p:nvPr/>
        </p:nvGrpSpPr>
        <p:grpSpPr>
          <a:xfrm>
            <a:off x="7429534" y="6397570"/>
            <a:ext cx="431542" cy="400110"/>
            <a:chOff x="3673642" y="3978442"/>
            <a:chExt cx="978569" cy="850232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B1981019-D13C-6F24-BAC2-76AEE0EADAEF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272AB2-B3C3-6924-5CF7-6AE782F862BF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25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BCE9-01C1-61D2-1806-E4627231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71" y="1474048"/>
            <a:ext cx="1183066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Key Objectives: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1. What is Endpoint Detection and Response (EDR)?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2. EDR components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3. Installing SQL server express edition 2022 on Window Server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4. Installing SSMS (SQL Server Management Studio) on Window server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5. Installing and configuring Kaspersky Security Center 15.1 (KSC)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6. Adding Next EDR optimum free trial license key to KSC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7. Installing Kaspersky network agent on end-point devices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8. Understanding KSC 15.1 policies and configuring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DD35B-2CAA-A7CA-C30E-9AFF2A0B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2" y="434898"/>
            <a:ext cx="4283300" cy="28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EA546-9F4F-239F-9CAB-C42DA3909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0" y="434898"/>
            <a:ext cx="4283414" cy="2853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2D1C4-72C8-6226-0A03-E8A5BA44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2" y="4154905"/>
            <a:ext cx="4305415" cy="2572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20150-BD5E-478C-92F4-E5AE3F545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834" y="4004160"/>
            <a:ext cx="4283414" cy="28538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92A67D-FC70-76B0-274F-62F9B904C184}"/>
              </a:ext>
            </a:extLst>
          </p:cNvPr>
          <p:cNvGrpSpPr/>
          <p:nvPr/>
        </p:nvGrpSpPr>
        <p:grpSpPr>
          <a:xfrm>
            <a:off x="7220988" y="6446248"/>
            <a:ext cx="431542" cy="400110"/>
            <a:chOff x="3673642" y="3978442"/>
            <a:chExt cx="978569" cy="85023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70A1D90-0DAE-91AB-865C-921961C1F56A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49DB0F-097A-65A1-4990-A7A1286E4577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28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59966-AC2E-C48C-7FEC-7232C890C79B}"/>
              </a:ext>
            </a:extLst>
          </p:cNvPr>
          <p:cNvGrpSpPr/>
          <p:nvPr/>
        </p:nvGrpSpPr>
        <p:grpSpPr>
          <a:xfrm>
            <a:off x="7229010" y="2876606"/>
            <a:ext cx="431542" cy="400110"/>
            <a:chOff x="3673642" y="3978442"/>
            <a:chExt cx="978569" cy="850232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7F840A3D-F1EF-10B4-3BA1-91569B4739F0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3AE599-2590-8FC9-DBC6-1923E148C99E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26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04C4D8-0C09-3385-6A9D-B3B0A8166E29}"/>
              </a:ext>
            </a:extLst>
          </p:cNvPr>
          <p:cNvGrpSpPr/>
          <p:nvPr/>
        </p:nvGrpSpPr>
        <p:grpSpPr>
          <a:xfrm>
            <a:off x="683827" y="2876608"/>
            <a:ext cx="431542" cy="400110"/>
            <a:chOff x="3673642" y="3978442"/>
            <a:chExt cx="978569" cy="850232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AD3331A3-F864-DB48-06E2-61EE0B60A082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47536A-D1F8-0FB2-CD0E-8FAE9C291687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CB831E-27EB-DADB-930E-7B77A838BAE3}"/>
              </a:ext>
            </a:extLst>
          </p:cNvPr>
          <p:cNvGrpSpPr/>
          <p:nvPr/>
        </p:nvGrpSpPr>
        <p:grpSpPr>
          <a:xfrm>
            <a:off x="697943" y="6310444"/>
            <a:ext cx="431542" cy="400110"/>
            <a:chOff x="3673642" y="3978442"/>
            <a:chExt cx="978569" cy="850232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2B2D08E-BB37-BE48-9463-B071B390205D}"/>
                </a:ext>
              </a:extLst>
            </p:cNvPr>
            <p:cNvSpPr/>
            <p:nvPr/>
          </p:nvSpPr>
          <p:spPr>
            <a:xfrm>
              <a:off x="3673642" y="3978442"/>
              <a:ext cx="978569" cy="850232"/>
            </a:xfrm>
            <a:prstGeom prst="hex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18C4F7-714B-D18A-BF31-A474C0393B43}"/>
                </a:ext>
              </a:extLst>
            </p:cNvPr>
            <p:cNvSpPr txBox="1"/>
            <p:nvPr/>
          </p:nvSpPr>
          <p:spPr>
            <a:xfrm>
              <a:off x="3673642" y="3992932"/>
              <a:ext cx="978569" cy="78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27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13D5AF-1171-61D5-E71A-60FFA5C8A6D2}"/>
              </a:ext>
            </a:extLst>
          </p:cNvPr>
          <p:cNvSpPr txBox="1"/>
          <p:nvPr/>
        </p:nvSpPr>
        <p:spPr>
          <a:xfrm>
            <a:off x="617060" y="7348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Install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C0B64D-0460-DA1A-1933-3275A6DC630D}"/>
              </a:ext>
            </a:extLst>
          </p:cNvPr>
          <p:cNvSpPr txBox="1"/>
          <p:nvPr/>
        </p:nvSpPr>
        <p:spPr>
          <a:xfrm>
            <a:off x="7154215" y="65461"/>
            <a:ext cx="440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both box and click Finish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358FD6-73DB-82FA-9402-A8F5B7E91C5C}"/>
              </a:ext>
            </a:extLst>
          </p:cNvPr>
          <p:cNvSpPr txBox="1"/>
          <p:nvPr/>
        </p:nvSpPr>
        <p:spPr>
          <a:xfrm>
            <a:off x="681225" y="3731080"/>
            <a:ext cx="43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Use domain authentication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586D89-8847-ABC7-C8BA-6FEA48180813}"/>
              </a:ext>
            </a:extLst>
          </p:cNvPr>
          <p:cNvSpPr txBox="1"/>
          <p:nvPr/>
        </p:nvSpPr>
        <p:spPr>
          <a:xfrm>
            <a:off x="7186299" y="3594724"/>
            <a:ext cx="43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enter your domain creds </a:t>
            </a:r>
          </a:p>
        </p:txBody>
      </p:sp>
    </p:spTree>
    <p:extLst>
      <p:ext uri="{BB962C8B-B14F-4D97-AF65-F5344CB8AC3E}">
        <p14:creationId xmlns:p14="http://schemas.microsoft.com/office/powerpoint/2010/main" val="386821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AE4A-1162-8EBF-E284-01806FD9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221073"/>
            <a:ext cx="11049000" cy="1325563"/>
          </a:xfrm>
        </p:spPr>
        <p:txBody>
          <a:bodyPr/>
          <a:lstStyle/>
          <a:p>
            <a:pPr algn="ctr"/>
            <a:r>
              <a:rPr lang="en-US" b="1" dirty="0"/>
              <a:t>KSC installed successfully, web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2966B-E87B-3B07-CF44-0A4DC8B46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5" y="883855"/>
            <a:ext cx="10625888" cy="5974145"/>
          </a:xfrm>
        </p:spPr>
      </p:pic>
    </p:spTree>
    <p:extLst>
      <p:ext uri="{BB962C8B-B14F-4D97-AF65-F5344CB8AC3E}">
        <p14:creationId xmlns:p14="http://schemas.microsoft.com/office/powerpoint/2010/main" val="326769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E8B88-C818-49A9-A0D3-18FC2BB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3" y="-1004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MMC console of KSC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FBF1E-CCB8-5BBB-1905-1691C0C1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6" y="652735"/>
            <a:ext cx="11036968" cy="6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76E7-5F18-52BB-0706-706C0E9D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3" y="1640378"/>
            <a:ext cx="11966027" cy="12454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6. Adding Next EDR optimum free trial license key to KSC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CE50-ED97-7C0F-CF8A-12674393E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77" y="2263117"/>
            <a:ext cx="10515641" cy="4216513"/>
          </a:xfrm>
        </p:spPr>
        <p:txBody>
          <a:bodyPr/>
          <a:lstStyle/>
          <a:p>
            <a:r>
              <a:rPr lang="en-US" dirty="0"/>
              <a:t>Goto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tempmailo.com </a:t>
            </a:r>
            <a:r>
              <a:rPr lang="en-US" dirty="0"/>
              <a:t>and generate temporary email and copy it. 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The visit the following link and fill the form according to your choices.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https://me-en.kaspersky.com/small-to-medium-business-security/downloads/next-edr-optimum-trial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Paste your temporary mail in the form.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4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6A1E7-E3B1-28F9-5EF8-DF8B2FD9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3" y="1141544"/>
            <a:ext cx="5033666" cy="562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E1360-1A23-736A-3F4A-53A7768E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147"/>
            <a:ext cx="5982535" cy="6096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951989-9861-76C9-7F39-0A107AB2B4AB}"/>
              </a:ext>
            </a:extLst>
          </p:cNvPr>
          <p:cNvSpPr txBox="1"/>
          <p:nvPr/>
        </p:nvSpPr>
        <p:spPr>
          <a:xfrm>
            <a:off x="396003" y="633919"/>
            <a:ext cx="503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Fill form and Submit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3BB10-A2D8-7146-2D0D-618058BC8BCB}"/>
              </a:ext>
            </a:extLst>
          </p:cNvPr>
          <p:cNvSpPr txBox="1"/>
          <p:nvPr/>
        </p:nvSpPr>
        <p:spPr>
          <a:xfrm>
            <a:off x="6762331" y="633919"/>
            <a:ext cx="503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the key from the email </a:t>
            </a:r>
          </a:p>
        </p:txBody>
      </p:sp>
    </p:spTree>
    <p:extLst>
      <p:ext uri="{BB962C8B-B14F-4D97-AF65-F5344CB8AC3E}">
        <p14:creationId xmlns:p14="http://schemas.microsoft.com/office/powerpoint/2010/main" val="175914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7007CF-1B00-9DC7-0485-1302B07E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4" y="1085044"/>
            <a:ext cx="5296639" cy="577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41670-130D-D9BB-1C57-5228D6D33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89" y="1037413"/>
            <a:ext cx="5258534" cy="5820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F20E1-6836-C533-87D0-F8A1C622E6FB}"/>
              </a:ext>
            </a:extLst>
          </p:cNvPr>
          <p:cNvSpPr txBox="1"/>
          <p:nvPr/>
        </p:nvSpPr>
        <p:spPr>
          <a:xfrm>
            <a:off x="396003" y="633919"/>
            <a:ext cx="503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Goto KSC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&gt;Licenses&gt;Add&gt;Activation code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423A3-A1A4-5098-B538-61758A9F27E0}"/>
              </a:ext>
            </a:extLst>
          </p:cNvPr>
          <p:cNvSpPr/>
          <p:nvPr/>
        </p:nvSpPr>
        <p:spPr>
          <a:xfrm>
            <a:off x="457200" y="2050026"/>
            <a:ext cx="4911213" cy="973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40947-5437-7CD1-3D0B-1CD17B5F184C}"/>
              </a:ext>
            </a:extLst>
          </p:cNvPr>
          <p:cNvSpPr/>
          <p:nvPr/>
        </p:nvSpPr>
        <p:spPr>
          <a:xfrm>
            <a:off x="7013057" y="2050026"/>
            <a:ext cx="3561538" cy="486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3F14D-CE56-B307-F74F-08C420C1393A}"/>
              </a:ext>
            </a:extLst>
          </p:cNvPr>
          <p:cNvSpPr txBox="1"/>
          <p:nvPr/>
        </p:nvSpPr>
        <p:spPr>
          <a:xfrm>
            <a:off x="5914503" y="633657"/>
            <a:ext cx="622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Paste your key in the provided box, click Next and Finish </a:t>
            </a:r>
          </a:p>
        </p:txBody>
      </p:sp>
    </p:spTree>
    <p:extLst>
      <p:ext uri="{BB962C8B-B14F-4D97-AF65-F5344CB8AC3E}">
        <p14:creationId xmlns:p14="http://schemas.microsoft.com/office/powerpoint/2010/main" val="3474383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AC1258-16E8-9ABF-F5CD-6FA1EFEF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01" y="987844"/>
            <a:ext cx="11298596" cy="4827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936D4-6F9C-DB18-BC32-8B3C20C34C72}"/>
              </a:ext>
            </a:extLst>
          </p:cNvPr>
          <p:cNvSpPr txBox="1"/>
          <p:nvPr/>
        </p:nvSpPr>
        <p:spPr>
          <a:xfrm>
            <a:off x="2083336" y="279958"/>
            <a:ext cx="8025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If everything went fine the Next EDR optimum license will start appearing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KSC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&gt;Licenses as shown below.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F56C2-1BF1-4385-907A-579C697E651A}"/>
              </a:ext>
            </a:extLst>
          </p:cNvPr>
          <p:cNvSpPr txBox="1"/>
          <p:nvPr/>
        </p:nvSpPr>
        <p:spPr>
          <a:xfrm>
            <a:off x="446702" y="5870156"/>
            <a:ext cx="11298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Note: After adding license, you must update the repo by going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Advance&gt;Repositories&gt;Updates Kaspersky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672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A11B-859D-B32D-D577-AD28D244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870222"/>
            <a:ext cx="11650718" cy="59597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+mn-lt"/>
                <a:cs typeface="Arial" panose="020B0604020202020204" pitchFamily="34" charset="0"/>
              </a:rPr>
              <a:t>7. Installing Kaspersky network agent on end-point devices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FA9F1-5974-4D56-42C6-B4AC4DDB6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0" y="2161433"/>
            <a:ext cx="5401023" cy="4105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78D9E-977A-1B3F-4CBF-373FBF7C0A03}"/>
              </a:ext>
            </a:extLst>
          </p:cNvPr>
          <p:cNvSpPr txBox="1"/>
          <p:nvPr/>
        </p:nvSpPr>
        <p:spPr>
          <a:xfrm>
            <a:off x="270641" y="1613758"/>
            <a:ext cx="5401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Advanced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&gt; Remote installation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5B703-5914-1E0B-958A-7465CCCF8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86" y="2013868"/>
            <a:ext cx="5955073" cy="425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9DE87-7510-F458-8EC3-6B29B1B18FE3}"/>
              </a:ext>
            </a:extLst>
          </p:cNvPr>
          <p:cNvSpPr txBox="1"/>
          <p:nvPr/>
        </p:nvSpPr>
        <p:spPr>
          <a:xfrm>
            <a:off x="5826834" y="1545650"/>
            <a:ext cx="623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Create a standalone package and deliver to the end-point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97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50783-BDC2-37F0-A796-00B891B1B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2044153"/>
            <a:ext cx="5770179" cy="3846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676E1-B338-AD71-86EC-3A7F344C4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7" y="2046075"/>
            <a:ext cx="5770179" cy="3844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F78E4-1F23-E283-0318-F670CA1BA5A5}"/>
              </a:ext>
            </a:extLst>
          </p:cNvPr>
          <p:cNvSpPr txBox="1"/>
          <p:nvPr/>
        </p:nvSpPr>
        <p:spPr>
          <a:xfrm>
            <a:off x="270641" y="1613758"/>
            <a:ext cx="5401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Run the KSC agent and click on Start Installation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A4F8-CAC9-FCBE-14BC-013C6A455EDB}"/>
              </a:ext>
            </a:extLst>
          </p:cNvPr>
          <p:cNvSpPr txBox="1"/>
          <p:nvPr/>
        </p:nvSpPr>
        <p:spPr>
          <a:xfrm>
            <a:off x="6253657" y="1624264"/>
            <a:ext cx="554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agent installed successfully on end-point</a:t>
            </a:r>
          </a:p>
        </p:txBody>
      </p:sp>
    </p:spTree>
    <p:extLst>
      <p:ext uri="{BB962C8B-B14F-4D97-AF65-F5344CB8AC3E}">
        <p14:creationId xmlns:p14="http://schemas.microsoft.com/office/powerpoint/2010/main" val="127096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051E34-9DC6-4D18-4E77-1C1D6A08DD50}"/>
              </a:ext>
            </a:extLst>
          </p:cNvPr>
          <p:cNvSpPr txBox="1"/>
          <p:nvPr/>
        </p:nvSpPr>
        <p:spPr>
          <a:xfrm>
            <a:off x="1096360" y="320985"/>
            <a:ext cx="999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the successful installation end-point devices will start appearing under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Managed devices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B3BF7-FA98-E622-09AA-CB222DDC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4" y="981573"/>
            <a:ext cx="10817772" cy="5829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9B301F-E1FF-3CC5-B2E0-4866E8A7718C}"/>
              </a:ext>
            </a:extLst>
          </p:cNvPr>
          <p:cNvSpPr/>
          <p:nvPr/>
        </p:nvSpPr>
        <p:spPr>
          <a:xfrm>
            <a:off x="2858593" y="3886409"/>
            <a:ext cx="5265682" cy="155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4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4F08F-BDA6-3AF8-DB4B-77C5A7A7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273"/>
            <a:ext cx="12192000" cy="101216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1. What is Endpoint Detection and Response (EDR)?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3758B-115F-06B6-9606-981235C8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204"/>
            <a:ext cx="10515600" cy="10121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EDR</a:t>
            </a:r>
            <a:r>
              <a:rPr lang="en-US" dirty="0"/>
              <a:t> is an endpoint security solution that continuously monitors end-user devices to detect and respond to cyber threats like ransomware and malware.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B7A10-EA76-EC3C-ABB1-3B5ED300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01" y="2378678"/>
            <a:ext cx="8603398" cy="4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30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9EC7-90AD-8607-995C-4E8DCE7FD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4" y="-126128"/>
            <a:ext cx="12026967" cy="2822028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n-lt"/>
              </a:rPr>
            </a:br>
            <a:r>
              <a:rPr lang="en-US" sz="4900" b="1" dirty="0">
                <a:latin typeface="+mn-lt"/>
              </a:rPr>
              <a:t>8</a:t>
            </a:r>
            <a:r>
              <a:rPr lang="en-US" b="1" dirty="0">
                <a:latin typeface="+mn-lt"/>
              </a:rPr>
              <a:t>.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KSC 15.1 policies and configuring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+mn-lt"/>
              </a:rPr>
              <a:t>A </a:t>
            </a:r>
            <a:r>
              <a:rPr lang="en-US" sz="3600" b="1" dirty="0">
                <a:latin typeface="+mn-lt"/>
              </a:rPr>
              <a:t>policy</a:t>
            </a:r>
            <a:r>
              <a:rPr lang="en-US" sz="3600" dirty="0">
                <a:latin typeface="+mn-lt"/>
              </a:rPr>
              <a:t> is a set of Kaspersky Endpoint Security settings that are applied to all client devices included in the administration group.</a:t>
            </a: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9F1DD8-2B93-4630-7145-125CB212D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75316"/>
              </p:ext>
            </p:extLst>
          </p:nvPr>
        </p:nvGraphicFramePr>
        <p:xfrm>
          <a:off x="105529" y="2239716"/>
          <a:ext cx="11982723" cy="434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44484">
                  <a:extLst>
                    <a:ext uri="{9D8B030D-6E8A-4147-A177-3AD203B41FA5}">
                      <a16:colId xmlns:a16="http://schemas.microsoft.com/office/drawing/2014/main" val="260158356"/>
                    </a:ext>
                  </a:extLst>
                </a:gridCol>
                <a:gridCol w="5794337">
                  <a:extLst>
                    <a:ext uri="{9D8B030D-6E8A-4147-A177-3AD203B41FA5}">
                      <a16:colId xmlns:a16="http://schemas.microsoft.com/office/drawing/2014/main" val="674907194"/>
                    </a:ext>
                  </a:extLst>
                </a:gridCol>
                <a:gridCol w="3843902">
                  <a:extLst>
                    <a:ext uri="{9D8B030D-6E8A-4147-A177-3AD203B41FA5}">
                      <a16:colId xmlns:a16="http://schemas.microsoft.com/office/drawing/2014/main" val="3748300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Recommended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8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File Threat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Scans files when they are opened, created, executed and blocks malware before it can run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Scan all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007796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Mail Threat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Scans incoming and outgoing emails</a:t>
                      </a:r>
                    </a:p>
                    <a:p>
                      <a:pPr algn="l"/>
                      <a:r>
                        <a:rPr lang="en-US" b="0" dirty="0"/>
                        <a:t>Protects against malicious attachments and 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Incoming and outgoing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034774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Web Threat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Blocks malicious websites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known phishing &amp; malware URLs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00971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Firewall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Controls network traffic (inbound &amp; outbound)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Enable 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85801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Exploit Prevention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Protects applications from exploit techniques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9883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Behavior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Detects suspicious behavior instead of signatures such as ransomware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550196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Remediation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Rolls back damage caused by malware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32550"/>
                  </a:ext>
                </a:extLst>
              </a:tr>
              <a:tr h="41163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Web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user access to website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Depends on your choice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2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142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E13B-4097-87C0-905F-CF25ABFD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94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Verifying polices on endpoint devices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CBE79-CA3E-CBE3-C9AD-C38811D8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6" y="862259"/>
            <a:ext cx="11126507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8CAC-5044-2A3F-F134-B9BF779A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932" y="2663031"/>
            <a:ext cx="9810135" cy="1531938"/>
          </a:xfrm>
        </p:spPr>
        <p:txBody>
          <a:bodyPr>
            <a:normAutofit/>
          </a:bodyPr>
          <a:lstStyle/>
          <a:p>
            <a:r>
              <a:rPr lang="en-US" sz="8800" b="1" dirty="0">
                <a:latin typeface="Agency FB" panose="020B0503020202020204" pitchFamily="34" charset="0"/>
              </a:rPr>
              <a:t>Thank 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218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1554-9142-FF04-9E79-AEFFA6BB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635133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2. EDR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08F2F-FAAE-8401-74D2-0AA28CB1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0335"/>
            <a:ext cx="10515600" cy="3252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are the core components of EDR</a:t>
            </a:r>
          </a:p>
          <a:p>
            <a:r>
              <a:rPr lang="en-US" b="1" dirty="0"/>
              <a:t>Endpoint Agent</a:t>
            </a:r>
            <a:r>
              <a:rPr lang="en-US" dirty="0"/>
              <a:t> which is installed on each endpoint to monitor system activity and detect suspicious behavior such as process creation, file changes, registry modifications, and network connections.</a:t>
            </a:r>
          </a:p>
          <a:p>
            <a:r>
              <a:rPr lang="en-US" b="1" dirty="0"/>
              <a:t>Dashboard/Console </a:t>
            </a:r>
            <a:r>
              <a:rPr lang="en-US" dirty="0"/>
              <a:t>is a </a:t>
            </a:r>
            <a:r>
              <a:rPr lang="en-US" b="1" dirty="0"/>
              <a:t>c</a:t>
            </a:r>
            <a:r>
              <a:rPr lang="en-US" dirty="0"/>
              <a:t>entral management sever that receives telemetry from endpoints, and allows administrators to investigate threats and perform actions.</a:t>
            </a:r>
          </a:p>
          <a:p>
            <a:r>
              <a:rPr lang="en-US" b="1" dirty="0"/>
              <a:t>Database</a:t>
            </a:r>
            <a:r>
              <a:rPr lang="en-US" dirty="0"/>
              <a:t> that keeps endpoint telemetry, alerts, incidents, and historical data required for threat investigation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311554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B1C1-AFC8-1042-4552-D938EF04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4" y="2192647"/>
            <a:ext cx="11034252" cy="2472706"/>
          </a:xfrm>
        </p:spPr>
        <p:txBody>
          <a:bodyPr>
            <a:normAutofit/>
          </a:bodyPr>
          <a:lstStyle/>
          <a:p>
            <a:r>
              <a:rPr lang="en-US" b="1" dirty="0"/>
              <a:t>Detection Engine</a:t>
            </a:r>
            <a:r>
              <a:rPr lang="en-US" dirty="0"/>
              <a:t> that analyzes collected endpoint data using signatures, behavioral analysis and machine learning to identify malicious activity.</a:t>
            </a:r>
          </a:p>
          <a:p>
            <a:r>
              <a:rPr lang="en-US" b="1" dirty="0"/>
              <a:t>Response Engine</a:t>
            </a:r>
            <a:r>
              <a:rPr lang="en-US" dirty="0"/>
              <a:t> that enables containment(stop) and remediation(to correct) actions on affected endpoints such as terminating processes, quarantining files, isolating hosts, and blocking.</a:t>
            </a:r>
          </a:p>
          <a:p>
            <a:r>
              <a:rPr lang="en-US" b="1" dirty="0"/>
              <a:t>Threat Intelligence </a:t>
            </a:r>
            <a:r>
              <a:rPr lang="en-US" dirty="0"/>
              <a:t>which provides information on known malicious hashes, IPs, domains, and attacker techniques to enrich detections and improve accuracy.</a:t>
            </a:r>
          </a:p>
        </p:txBody>
      </p:sp>
    </p:spTree>
    <p:extLst>
      <p:ext uri="{BB962C8B-B14F-4D97-AF65-F5344CB8AC3E}">
        <p14:creationId xmlns:p14="http://schemas.microsoft.com/office/powerpoint/2010/main" val="45943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574B-72B5-35EF-14A6-B220612B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57" y="273866"/>
            <a:ext cx="1165368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components of KSC and their interaction</a:t>
            </a:r>
            <a:endParaRPr lang="en-US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A203B-2BDD-0047-7DF6-E471C0865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5" y="936648"/>
            <a:ext cx="4822841" cy="57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79FF8-E6E0-D498-ED04-C5B9096B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7" y="6132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3. Installing SQL server express edition 2022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48487-9A54-6A42-34FC-665A19C0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848" y="1276066"/>
            <a:ext cx="12192000" cy="1773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Microsoft SQL Server express edition 2022 is a free, feature rich editions of SQL Server that is ideal for learning, developing and small server applications.</a:t>
            </a:r>
          </a:p>
          <a:p>
            <a:pPr marL="0" indent="0">
              <a:buNone/>
            </a:pPr>
            <a:r>
              <a:rPr lang="en-US" sz="2600" dirty="0"/>
              <a:t>To download SQL Express edition 2022 click on the below link  </a:t>
            </a:r>
            <a:r>
              <a:rPr lang="en-US" sz="2600" b="1" dirty="0">
                <a:hlinkClick r:id="rId2"/>
              </a:rPr>
              <a:t>https://www.microsoft.com/en-us/download/details.aspx?id=104781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B6D53-27DC-A698-FE85-9EDC273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3415723"/>
            <a:ext cx="6066507" cy="341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E777F-C21D-50D9-BB3C-9E06C433CAF3}"/>
              </a:ext>
            </a:extLst>
          </p:cNvPr>
          <p:cNvSpPr txBox="1"/>
          <p:nvPr/>
        </p:nvSpPr>
        <p:spPr>
          <a:xfrm>
            <a:off x="29493" y="2995448"/>
            <a:ext cx="60665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Download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4AE90-B768-1140-4AA9-94451A8E6B1A}"/>
              </a:ext>
            </a:extLst>
          </p:cNvPr>
          <p:cNvSpPr/>
          <p:nvPr/>
        </p:nvSpPr>
        <p:spPr>
          <a:xfrm>
            <a:off x="3261814" y="5240741"/>
            <a:ext cx="1214651" cy="36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64829-F38F-7ADF-1C8B-404CCF612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47" y="3409206"/>
            <a:ext cx="6066505" cy="3410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46BB22-742A-CA63-E180-45234F82B706}"/>
              </a:ext>
            </a:extLst>
          </p:cNvPr>
          <p:cNvSpPr/>
          <p:nvPr/>
        </p:nvSpPr>
        <p:spPr>
          <a:xfrm>
            <a:off x="7399370" y="4369553"/>
            <a:ext cx="1214651" cy="1212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612E4-3433-7EBC-700F-F1119B0FEB2F}"/>
              </a:ext>
            </a:extLst>
          </p:cNvPr>
          <p:cNvSpPr txBox="1"/>
          <p:nvPr/>
        </p:nvSpPr>
        <p:spPr>
          <a:xfrm>
            <a:off x="6091392" y="3025016"/>
            <a:ext cx="60665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Basic</a:t>
            </a:r>
          </a:p>
        </p:txBody>
      </p:sp>
    </p:spTree>
    <p:extLst>
      <p:ext uri="{BB962C8B-B14F-4D97-AF65-F5344CB8AC3E}">
        <p14:creationId xmlns:p14="http://schemas.microsoft.com/office/powerpoint/2010/main" val="392005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25638-4344-D9F7-F9D5-882AAB456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2" y="605792"/>
            <a:ext cx="4780552" cy="2687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3E29C-0A31-0734-7B4A-2E1A2DEE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605793"/>
            <a:ext cx="4780552" cy="268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2125B-1303-D322-5586-F00F2F442BE3}"/>
              </a:ext>
            </a:extLst>
          </p:cNvPr>
          <p:cNvSpPr txBox="1"/>
          <p:nvPr/>
        </p:nvSpPr>
        <p:spPr>
          <a:xfrm>
            <a:off x="6737682" y="3658533"/>
            <a:ext cx="48607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Connect 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2EDF1-B777-DAC2-B02C-ADE1FEAC5868}"/>
              </a:ext>
            </a:extLst>
          </p:cNvPr>
          <p:cNvSpPr txBox="1"/>
          <p:nvPr/>
        </p:nvSpPr>
        <p:spPr>
          <a:xfrm>
            <a:off x="6737682" y="201466"/>
            <a:ext cx="48607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Install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411D7-6CA4-BC0A-7438-B5B2FEA307F9}"/>
              </a:ext>
            </a:extLst>
          </p:cNvPr>
          <p:cNvSpPr/>
          <p:nvPr/>
        </p:nvSpPr>
        <p:spPr>
          <a:xfrm>
            <a:off x="3878928" y="2737050"/>
            <a:ext cx="588291" cy="18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30CA4-EEB7-8F19-56DB-C5DF16DD6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4073061"/>
            <a:ext cx="4780550" cy="2687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24785B-6115-5146-A262-E00C92E70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2" y="4073061"/>
            <a:ext cx="4780550" cy="2547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65F8B4-C539-8113-3361-F312B38521F7}"/>
              </a:ext>
            </a:extLst>
          </p:cNvPr>
          <p:cNvSpPr txBox="1"/>
          <p:nvPr/>
        </p:nvSpPr>
        <p:spPr>
          <a:xfrm>
            <a:off x="673763" y="201466"/>
            <a:ext cx="4780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the Terms and click on Accept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A6E8D-3E8B-EDC0-2A68-2CADDBD2185E}"/>
              </a:ext>
            </a:extLst>
          </p:cNvPr>
          <p:cNvSpPr txBox="1"/>
          <p:nvPr/>
        </p:nvSpPr>
        <p:spPr>
          <a:xfrm>
            <a:off x="673765" y="3658537"/>
            <a:ext cx="47805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progress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9FEAB-2996-89C5-084B-094547451F61}"/>
              </a:ext>
            </a:extLst>
          </p:cNvPr>
          <p:cNvSpPr/>
          <p:nvPr/>
        </p:nvSpPr>
        <p:spPr>
          <a:xfrm>
            <a:off x="8476876" y="6178078"/>
            <a:ext cx="588291" cy="18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1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91B31-FE73-7D14-3FF9-898573914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" y="1185560"/>
            <a:ext cx="10643616" cy="567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83AC-1D81-BEAB-6604-231986AC1A00}"/>
              </a:ext>
            </a:extLst>
          </p:cNvPr>
          <p:cNvSpPr txBox="1"/>
          <p:nvPr/>
        </p:nvSpPr>
        <p:spPr>
          <a:xfrm>
            <a:off x="774192" y="231453"/>
            <a:ext cx="1064361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clicking on Connect Now button if it prints “1 rows affected”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means the server is installed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569099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392</TotalTime>
  <Words>1057</Words>
  <Application>Microsoft Office PowerPoint</Application>
  <PresentationFormat>Widescreen</PresentationFormat>
  <Paragraphs>158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Agency FB</vt:lpstr>
      <vt:lpstr>Arial</vt:lpstr>
      <vt:lpstr>Arial Black</vt:lpstr>
      <vt:lpstr>Calibri</vt:lpstr>
      <vt:lpstr>Calibri Light</vt:lpstr>
      <vt:lpstr>Wingdings 3</vt:lpstr>
      <vt:lpstr>Ion</vt:lpstr>
      <vt:lpstr>👋 Hello gentlemen,   In this presentation, I will be introducing EDR, EDR components, and its deployment.</vt:lpstr>
      <vt:lpstr>PowerPoint Presentation</vt:lpstr>
      <vt:lpstr>1. What is Endpoint Detection and Response (EDR)?</vt:lpstr>
      <vt:lpstr>2. EDR components</vt:lpstr>
      <vt:lpstr>PowerPoint Presentation</vt:lpstr>
      <vt:lpstr>components of KSC and their interaction</vt:lpstr>
      <vt:lpstr>3. Installing SQL server express edition 2022</vt:lpstr>
      <vt:lpstr>PowerPoint Presentation</vt:lpstr>
      <vt:lpstr>PowerPoint Presentation</vt:lpstr>
      <vt:lpstr>4. Installing SSMS</vt:lpstr>
      <vt:lpstr>PowerPoint Presentation</vt:lpstr>
      <vt:lpstr>PowerPoint Presentation</vt:lpstr>
      <vt:lpstr>5. Installing Kaspersky Security Center 15.1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KSC installed successfully, web console</vt:lpstr>
      <vt:lpstr>MMC console of KSC</vt:lpstr>
      <vt:lpstr>6. Adding Next EDR optimum free trial license key to KSC </vt:lpstr>
      <vt:lpstr>PowerPoint Presentation</vt:lpstr>
      <vt:lpstr>PowerPoint Presentation</vt:lpstr>
      <vt:lpstr>PowerPoint Presentation</vt:lpstr>
      <vt:lpstr>7. Installing Kaspersky network agent on end-point devices  </vt:lpstr>
      <vt:lpstr>PowerPoint Presentation</vt:lpstr>
      <vt:lpstr>PowerPoint Presentation</vt:lpstr>
      <vt:lpstr> 8. KSC 15.1 policies and configuring A policy is a set of Kaspersky Endpoint Security settings that are applied to all client devices included in the administration group.</vt:lpstr>
      <vt:lpstr>Verifying polices on endpoint devices </vt:lpstr>
      <vt:lpstr>Thank 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Khan</dc:creator>
  <cp:lastModifiedBy>Ibrahim Khan</cp:lastModifiedBy>
  <cp:revision>35</cp:revision>
  <dcterms:created xsi:type="dcterms:W3CDTF">2025-12-17T09:54:03Z</dcterms:created>
  <dcterms:modified xsi:type="dcterms:W3CDTF">2026-01-09T17:26:10Z</dcterms:modified>
</cp:coreProperties>
</file>